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78" r:id="rId5"/>
    <p:sldId id="288" r:id="rId6"/>
    <p:sldId id="280" r:id="rId7"/>
    <p:sldId id="283" r:id="rId8"/>
    <p:sldId id="282" r:id="rId9"/>
    <p:sldId id="285" r:id="rId10"/>
    <p:sldId id="284" r:id="rId11"/>
    <p:sldId id="289" r:id="rId12"/>
    <p:sldId id="286" r:id="rId13"/>
    <p:sldId id="279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Predictive Modelling of </a:t>
            </a:r>
            <a:br>
              <a:rPr lang="en-US" dirty="0"/>
            </a:br>
            <a:r>
              <a:rPr lang="en-US" dirty="0"/>
              <a:t>COVID-19 Vaccination Adverse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/>
              <a:t>- Team Side Effects -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Team Credits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515951"/>
          </a:xfrm>
        </p:spPr>
        <p:txBody>
          <a:bodyPr anchor="t">
            <a:normAutofit fontScale="92500" lnSpcReduction="20000"/>
          </a:bodyPr>
          <a:lstStyle/>
          <a:p>
            <a:pPr marL="36900" lvl="0" indent="0">
              <a:buNone/>
            </a:pPr>
            <a:r>
              <a:rPr lang="en-US" sz="2400" dirty="0" err="1"/>
              <a:t>Anujit</a:t>
            </a:r>
            <a:r>
              <a:rPr lang="en-US" sz="2400" dirty="0"/>
              <a:t> Sarkar (Team Lead)</a:t>
            </a:r>
          </a:p>
          <a:p>
            <a:pPr marL="36900" indent="0">
              <a:buNone/>
            </a:pPr>
            <a:r>
              <a:rPr lang="en-US" sz="2400" dirty="0" err="1"/>
              <a:t>Agaz</a:t>
            </a:r>
            <a:r>
              <a:rPr lang="en-US" sz="2400" dirty="0"/>
              <a:t> </a:t>
            </a:r>
            <a:r>
              <a:rPr lang="en-US" sz="2400" dirty="0" err="1"/>
              <a:t>Wani</a:t>
            </a:r>
            <a:r>
              <a:rPr lang="en-US" sz="2400" dirty="0"/>
              <a:t> (Team Lead)</a:t>
            </a:r>
          </a:p>
          <a:p>
            <a:pPr marL="36900" lvl="0" indent="0">
              <a:buNone/>
            </a:pPr>
            <a:r>
              <a:rPr lang="en-US" sz="2400" dirty="0"/>
              <a:t>Nicole Avalon</a:t>
            </a:r>
          </a:p>
          <a:p>
            <a:pPr marL="36900" lvl="0" indent="0">
              <a:buNone/>
            </a:pPr>
            <a:r>
              <a:rPr lang="en-US" sz="2400" dirty="0"/>
              <a:t>Ashley Denslow</a:t>
            </a:r>
          </a:p>
          <a:p>
            <a:pPr marL="36900" lvl="0" indent="0">
              <a:buNone/>
            </a:pPr>
            <a:r>
              <a:rPr lang="en-US" sz="2400" dirty="0" err="1"/>
              <a:t>Yibo</a:t>
            </a:r>
            <a:r>
              <a:rPr lang="en-US" sz="2400" dirty="0"/>
              <a:t> Dong</a:t>
            </a:r>
          </a:p>
          <a:p>
            <a:pPr marL="36900" lvl="0" indent="0">
              <a:buNone/>
            </a:pPr>
            <a:r>
              <a:rPr lang="en-US" sz="2400" dirty="0"/>
              <a:t>Ashley Lui</a:t>
            </a:r>
          </a:p>
          <a:p>
            <a:pPr marL="36900" lvl="0" indent="0">
              <a:buNone/>
            </a:pPr>
            <a:r>
              <a:rPr lang="en-US" sz="2400" dirty="0"/>
              <a:t>Peter Radulovic</a:t>
            </a:r>
          </a:p>
          <a:p>
            <a:pPr marL="36900" lvl="0" indent="0">
              <a:buNone/>
            </a:pPr>
            <a:r>
              <a:rPr lang="en-US" sz="2400" dirty="0"/>
              <a:t>Krishna Sharma</a:t>
            </a:r>
          </a:p>
          <a:p>
            <a:pPr marL="36900" lvl="0" indent="0">
              <a:buNone/>
            </a:pPr>
            <a:r>
              <a:rPr lang="en-US" sz="2400" dirty="0"/>
              <a:t>Zoe Taylor</a:t>
            </a:r>
          </a:p>
          <a:p>
            <a:pPr marL="36900" lvl="0" indent="0">
              <a:buNone/>
            </a:pPr>
            <a:r>
              <a:rPr lang="en-US" sz="2400" dirty="0"/>
              <a:t>Ji </a:t>
            </a:r>
            <a:r>
              <a:rPr lang="en-US" sz="2400" dirty="0" err="1"/>
              <a:t>Youn</a:t>
            </a:r>
            <a:r>
              <a:rPr lang="en-US" sz="2400" dirty="0"/>
              <a:t> </a:t>
            </a:r>
            <a:r>
              <a:rPr lang="en-US" sz="2400" dirty="0" err="1"/>
              <a:t>Yoo</a:t>
            </a:r>
            <a:endParaRPr lang="en-US" sz="2400" dirty="0"/>
          </a:p>
          <a:p>
            <a:pPr marL="36900" lv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35229"/>
            <a:ext cx="9440034" cy="1059644"/>
          </a:xfrm>
        </p:spPr>
        <p:txBody>
          <a:bodyPr>
            <a:normAutofit/>
          </a:bodyPr>
          <a:lstStyle/>
          <a:p>
            <a:r>
              <a:rPr lang="en-US" sz="3400"/>
              <a:t>Predictive Modelling of </a:t>
            </a:r>
            <a:br>
              <a:rPr lang="en-US" sz="3400"/>
            </a:br>
            <a:r>
              <a:rPr lang="en-US" sz="3400"/>
              <a:t>COVID-19 Vaccination Adverse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524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1CDF"/>
                </a:solidFill>
              </a:rPr>
              <a:t>- Team Side Effects -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05" r="-1" b="12104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FD43-DAFD-4426-B28D-3D28ABF7F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3" y="4790049"/>
            <a:ext cx="9440862" cy="101853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</a:rPr>
              <a:t>Find the significant predictive factors for SARS-CoV-2 Vaccine Adverse Events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CA86D-B8A6-46A2-9BD1-DD379424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Goals &amp; Aims</a:t>
            </a:r>
          </a:p>
        </p:txBody>
      </p:sp>
    </p:spTree>
    <p:extLst>
      <p:ext uri="{BB962C8B-B14F-4D97-AF65-F5344CB8AC3E}">
        <p14:creationId xmlns:p14="http://schemas.microsoft.com/office/powerpoint/2010/main" val="3019493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F3DE-91FF-4135-BB0E-406B25D2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Current State Of Vaccination In </a:t>
            </a:r>
            <a:br>
              <a:rPr lang="en-US" sz="3000" dirty="0"/>
            </a:br>
            <a:r>
              <a:rPr lang="en-US" sz="3000" dirty="0"/>
              <a:t>The U.S.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91D48D-C951-4703-8E9D-6FBE5BF0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970342"/>
            <a:ext cx="6633184" cy="449398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B12BAF-8866-4638-84D7-81E6F3AD0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4400" y="2756877"/>
            <a:ext cx="3357563" cy="25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6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7169F2-920F-4673-BB82-18157B1A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Our Main Resources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BD0DC4-EC70-49B1-9AB7-08F439A880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69349" y="1675491"/>
            <a:ext cx="4765785" cy="156079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4F51AB-55B3-434C-BF6E-1A40B051C5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56867" y="1559803"/>
            <a:ext cx="4757828" cy="17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8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AA315-0B0B-496A-9709-8209B04B0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Significance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AA25CD-B02D-466D-90B0-55B141D7E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/>
              <a:t>A better understanding of vaccination side effects will better prepare healthcare professionals for more vulnerable individuals</a:t>
            </a:r>
          </a:p>
          <a:p>
            <a:r>
              <a:rPr lang="en-US" dirty="0"/>
              <a:t>Understanding which features will encourage people to take vaccines and to dispel rumors or misinformation</a:t>
            </a:r>
          </a:p>
        </p:txBody>
      </p:sp>
    </p:spTree>
    <p:extLst>
      <p:ext uri="{BB962C8B-B14F-4D97-AF65-F5344CB8AC3E}">
        <p14:creationId xmlns:p14="http://schemas.microsoft.com/office/powerpoint/2010/main" val="42497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64E51-764E-42C8-908E-20FFCEC6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en-US" sz="500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A0512-5DFB-4215-899D-735F2D33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No available literature on SARS-CoV-2 vaccination adverse effects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Data requires extensive cleanup due to inconsistent terminology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Discrepancies in adverse event initial reporting</a:t>
            </a:r>
          </a:p>
        </p:txBody>
      </p:sp>
    </p:spTree>
    <p:extLst>
      <p:ext uri="{BB962C8B-B14F-4D97-AF65-F5344CB8AC3E}">
        <p14:creationId xmlns:p14="http://schemas.microsoft.com/office/powerpoint/2010/main" val="178327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B15CE-A9D0-46A2-8837-AC25DF0A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Novelty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7AF95-2E9E-4DC3-A5EE-0410F59F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current study has focused upon the adverse effects of SARS-CoV-2 vaccinations or their predictive factors</a:t>
            </a:r>
          </a:p>
          <a:p>
            <a:pPr lvl="1"/>
            <a:r>
              <a:rPr lang="en-US" dirty="0"/>
              <a:t>Categorical Symptoms and their Severity</a:t>
            </a:r>
          </a:p>
          <a:p>
            <a:r>
              <a:rPr lang="en-US" dirty="0"/>
              <a:t>No knowledge on the contributive factors (i.e. demographic metadata) to vaccination side effects across different vaccine types</a:t>
            </a:r>
          </a:p>
        </p:txBody>
      </p:sp>
    </p:spTree>
    <p:extLst>
      <p:ext uri="{BB962C8B-B14F-4D97-AF65-F5344CB8AC3E}">
        <p14:creationId xmlns:p14="http://schemas.microsoft.com/office/powerpoint/2010/main" val="304748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7C18A5-A32D-4BBC-A723-FB81E50C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n w="76200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Workflow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357D54-5166-4C5E-811A-8F956A8B62B2}"/>
              </a:ext>
            </a:extLst>
          </p:cNvPr>
          <p:cNvSpPr/>
          <p:nvPr/>
        </p:nvSpPr>
        <p:spPr>
          <a:xfrm>
            <a:off x="3022325" y="2443519"/>
            <a:ext cx="3073675" cy="471512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Vaccine/Symptom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C14504-47B9-446B-9A19-99279436B3D5}"/>
              </a:ext>
            </a:extLst>
          </p:cNvPr>
          <p:cNvSpPr/>
          <p:nvPr/>
        </p:nvSpPr>
        <p:spPr>
          <a:xfrm>
            <a:off x="3022325" y="3232125"/>
            <a:ext cx="3073676" cy="543281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Pre-processing/ Cleaning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092F26-C193-461E-8995-9DE4C2133F2C}"/>
              </a:ext>
            </a:extLst>
          </p:cNvPr>
          <p:cNvSpPr/>
          <p:nvPr/>
        </p:nvSpPr>
        <p:spPr>
          <a:xfrm>
            <a:off x="6930888" y="4036971"/>
            <a:ext cx="2067339" cy="411696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Predictive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E78DD0-0264-4DB0-A0ED-7B4C8741AACE}"/>
              </a:ext>
            </a:extLst>
          </p:cNvPr>
          <p:cNvSpPr/>
          <p:nvPr/>
        </p:nvSpPr>
        <p:spPr>
          <a:xfrm>
            <a:off x="3022325" y="4046200"/>
            <a:ext cx="3073675" cy="411696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Prediction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31B8BA-5F2F-4769-A062-C14205E10A9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4559163" y="2915031"/>
            <a:ext cx="0" cy="317094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C7570A4-4376-4739-A54F-F29A5DC9B00C}"/>
              </a:ext>
            </a:extLst>
          </p:cNvPr>
          <p:cNvSpPr/>
          <p:nvPr/>
        </p:nvSpPr>
        <p:spPr>
          <a:xfrm>
            <a:off x="6930886" y="3295084"/>
            <a:ext cx="2067339" cy="411696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Web Portal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14C90F-9CE3-478E-986A-7CEBD13FFDAA}"/>
              </a:ext>
            </a:extLst>
          </p:cNvPr>
          <p:cNvCxnSpPr>
            <a:cxnSpLocks/>
          </p:cNvCxnSpPr>
          <p:nvPr/>
        </p:nvCxnSpPr>
        <p:spPr>
          <a:xfrm flipH="1">
            <a:off x="7964556" y="3721976"/>
            <a:ext cx="1" cy="317094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1F91A8-C845-48C1-8E78-A33C5DAD10F1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6096000" y="4242819"/>
            <a:ext cx="834888" cy="9229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28F545-3ABF-42B2-B44C-E007A0290886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6096001" y="3500932"/>
            <a:ext cx="834885" cy="2834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E198F24-F5BD-4D1A-BD23-36D92532121F}"/>
              </a:ext>
            </a:extLst>
          </p:cNvPr>
          <p:cNvSpPr/>
          <p:nvPr/>
        </p:nvSpPr>
        <p:spPr>
          <a:xfrm>
            <a:off x="3022325" y="4991101"/>
            <a:ext cx="3073675" cy="411696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Visualization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AAB298-98FC-47BC-9C9F-09AEEBDEB9A7}"/>
              </a:ext>
            </a:extLst>
          </p:cNvPr>
          <p:cNvCxnSpPr>
            <a:cxnSpLocks/>
            <a:stCxn id="32" idx="2"/>
            <a:endCxn id="38" idx="0"/>
          </p:cNvCxnSpPr>
          <p:nvPr/>
        </p:nvCxnSpPr>
        <p:spPr>
          <a:xfrm>
            <a:off x="4559163" y="4457896"/>
            <a:ext cx="0" cy="533205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43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EDFE-A11A-4712-85DF-3C475CE4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Side Effects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89CA48-0D42-4909-8E0A-2D11DB54E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45" r="587" b="4898"/>
          <a:stretch/>
        </p:blipFill>
        <p:spPr>
          <a:xfrm>
            <a:off x="2129452" y="2076450"/>
            <a:ext cx="7923571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{9E64CEE1-1514-48EA-999F-A7F443E2102B}tf55705232_win32</Template>
  <TotalTime>84</TotalTime>
  <Words>201</Words>
  <Application>Microsoft Office PowerPoint</Application>
  <PresentationFormat>Widescreen</PresentationFormat>
  <Paragraphs>39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Goudy Old Style</vt:lpstr>
      <vt:lpstr>Wingdings 2</vt:lpstr>
      <vt:lpstr>SlateVTI</vt:lpstr>
      <vt:lpstr>Predictive Modelling of  COVID-19 Vaccination Adverse Events</vt:lpstr>
      <vt:lpstr>Goals &amp; Aims</vt:lpstr>
      <vt:lpstr>Current State Of Vaccination In  The U.S.</vt:lpstr>
      <vt:lpstr>Our Main Resources</vt:lpstr>
      <vt:lpstr>Significance</vt:lpstr>
      <vt:lpstr>Challenges</vt:lpstr>
      <vt:lpstr>Novelty</vt:lpstr>
      <vt:lpstr>Workflow</vt:lpstr>
      <vt:lpstr>Team Side Effects</vt:lpstr>
      <vt:lpstr>Team Credits</vt:lpstr>
      <vt:lpstr>Predictive Modelling of  COVID-19 Vaccination Adverse Events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Modelling of  COVID-19 Vaccination Adverse Events</dc:title>
  <dc:creator>Radulovic, Peter</dc:creator>
  <cp:lastModifiedBy>Radulovic, Peter</cp:lastModifiedBy>
  <cp:revision>11</cp:revision>
  <dcterms:created xsi:type="dcterms:W3CDTF">2021-02-24T15:41:12Z</dcterms:created>
  <dcterms:modified xsi:type="dcterms:W3CDTF">2021-02-24T17:05:45Z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